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64" r:id="rId4"/>
    <p:sldId id="269" r:id="rId5"/>
    <p:sldId id="265" r:id="rId6"/>
    <p:sldId id="270" r:id="rId7"/>
    <p:sldId id="267" r:id="rId8"/>
    <p:sldId id="268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D01593-2BFE-8E64-1A90-7A97764B339F}" v="20" dt="2023-07-18T17:14:27.548"/>
    <p1510:client id="{D9972178-125E-44A3-A2A9-671E03E08B90}" v="37" dt="2022-02-08T18:44:38.8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947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07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97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59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49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8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9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85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22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21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24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8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AFD933-0A2B-47AA-A644-E8CF1E6D9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9192"/>
            <a:ext cx="9144000" cy="2854833"/>
          </a:xfrm>
        </p:spPr>
        <p:txBody>
          <a:bodyPr>
            <a:normAutofit fontScale="90000"/>
          </a:bodyPr>
          <a:lstStyle/>
          <a:p>
            <a:pPr algn="ctr"/>
            <a:br>
              <a:rPr lang="cs-CZ" sz="1800" b="1" dirty="0">
                <a:solidFill>
                  <a:srgbClr val="0070C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br>
              <a:rPr lang="cs-CZ" sz="1800" b="1" dirty="0">
                <a:solidFill>
                  <a:srgbClr val="0070C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br>
              <a:rPr lang="cs-CZ" sz="1800" b="1" dirty="0">
                <a:solidFill>
                  <a:srgbClr val="0070C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cs-CZ" sz="1800" b="1" dirty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Registrační číslo projektu: </a:t>
            </a:r>
            <a:r>
              <a:rPr lang="cs-CZ" sz="1800" dirty="0">
                <a:solidFill>
                  <a:srgbClr val="002060"/>
                </a:solidFill>
                <a:latin typeface="Trebuchet MS" panose="020B0603020202020204" pitchFamily="34" charset="0"/>
              </a:rPr>
              <a:t>CZ.07.4.68/0.0/0.0/19_071/0001922</a:t>
            </a:r>
            <a:r>
              <a:rPr lang="cs-CZ" sz="1800" b="1" dirty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b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400" b="1" dirty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STÁŽ FINSKO – VANTAA</a:t>
            </a:r>
            <a:br>
              <a:rPr lang="cs-CZ" sz="4400" b="1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400" b="1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1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2.10 - </a:t>
            </a:r>
            <a:r>
              <a:rPr lang="cs-CZ" sz="3100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sz="31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.10. 2022</a:t>
            </a:r>
            <a:br>
              <a:rPr lang="cs-CZ" sz="3100" dirty="0">
                <a:solidFill>
                  <a:schemeClr val="accent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1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0AEA983-8E2F-4D0E-9C9E-DBE64BF25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3319" y="3602038"/>
            <a:ext cx="9444681" cy="2638964"/>
          </a:xfrm>
        </p:spPr>
        <p:txBody>
          <a:bodyPr>
            <a:normAutofit lnSpcReduction="10000"/>
          </a:bodyPr>
          <a:lstStyle/>
          <a:p>
            <a:endParaRPr lang="cs-CZ" sz="1800" dirty="0">
              <a:solidFill>
                <a:schemeClr val="accent1"/>
              </a:solidFill>
              <a:latin typeface="Trebuchet MS" panose="020B0603020202020204" pitchFamily="34" charset="0"/>
            </a:endParaRPr>
          </a:p>
          <a:p>
            <a:endParaRPr lang="cs-CZ" sz="1800" dirty="0">
              <a:solidFill>
                <a:schemeClr val="accent1"/>
              </a:solidFill>
              <a:latin typeface="Trebuchet MS" panose="020B0603020202020204" pitchFamily="34" charset="0"/>
            </a:endParaRPr>
          </a:p>
          <a:p>
            <a:endParaRPr lang="cs-CZ" sz="1800" dirty="0">
              <a:solidFill>
                <a:schemeClr val="accent1"/>
              </a:solidFill>
              <a:latin typeface="Trebuchet MS" panose="020B0603020202020204" pitchFamily="34" charset="0"/>
            </a:endParaRPr>
          </a:p>
          <a:p>
            <a:endParaRPr lang="cs-CZ" sz="1800" dirty="0">
              <a:solidFill>
                <a:schemeClr val="accent1"/>
              </a:solidFill>
              <a:latin typeface="Trebuchet MS" panose="020B0603020202020204" pitchFamily="34" charset="0"/>
            </a:endParaRPr>
          </a:p>
          <a:p>
            <a:r>
              <a:rPr lang="cs-CZ" sz="1800" dirty="0">
                <a:solidFill>
                  <a:srgbClr val="002060"/>
                </a:solidFill>
                <a:latin typeface="Trebuchet MS" panose="020B0603020202020204" pitchFamily="34" charset="0"/>
              </a:rPr>
              <a:t>Mateřská škola, Praha 10, Benešovská 2291/28</a:t>
            </a:r>
          </a:p>
          <a:p>
            <a:r>
              <a:rPr lang="cs-CZ" sz="1800" dirty="0">
                <a:solidFill>
                  <a:srgbClr val="002060"/>
                </a:solidFill>
                <a:latin typeface="Trebuchet MS" panose="020B0603020202020204" pitchFamily="34" charset="0"/>
              </a:rPr>
              <a:t>Bc. Daniela Ferencová</a:t>
            </a:r>
          </a:p>
          <a:p>
            <a:r>
              <a:rPr lang="cs-CZ" sz="1800" dirty="0">
                <a:solidFill>
                  <a:srgbClr val="002060"/>
                </a:solidFill>
                <a:latin typeface="Trebuchet MS" panose="020B0603020202020204" pitchFamily="34" charset="0"/>
              </a:rPr>
              <a:t>Bc. Alexandra Žáková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D6CA7B2-C3D3-463D-A2BC-B0382CB6137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10619" y="443060"/>
            <a:ext cx="794326" cy="575035"/>
          </a:xfrm>
          <a:prstGeom prst="rect">
            <a:avLst/>
          </a:prstGeom>
          <a:noFill/>
        </p:spPr>
      </p:pic>
      <p:cxnSp>
        <p:nvCxnSpPr>
          <p:cNvPr id="9" name="Přímá spojnice 8"/>
          <p:cNvCxnSpPr/>
          <p:nvPr/>
        </p:nvCxnSpPr>
        <p:spPr>
          <a:xfrm flipH="1">
            <a:off x="602700" y="0"/>
            <a:ext cx="22859" cy="6858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0" y="6398945"/>
            <a:ext cx="12192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8327" y="1576852"/>
            <a:ext cx="2498114" cy="453558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94C34F6-9313-4AEA-8E34-2635C425F64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" t="16213" b="17057"/>
          <a:stretch/>
        </p:blipFill>
        <p:spPr bwMode="auto">
          <a:xfrm>
            <a:off x="1090282" y="392540"/>
            <a:ext cx="2584166" cy="575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4372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38199" y="395416"/>
            <a:ext cx="11172569" cy="6462583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u="sng" dirty="0"/>
              <a:t>Finský školský systém </a:t>
            </a:r>
            <a:r>
              <a:rPr lang="cs-CZ" b="1" dirty="0"/>
              <a:t>nemá jednotná pravidla, ta vycházejí z aktuálních potřeba obyvatel té které oblasti.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V celém Finsku se nachází cca 9% osob s OMJ. V oblasti </a:t>
            </a:r>
            <a:r>
              <a:rPr lang="cs-CZ" b="1" dirty="0" err="1"/>
              <a:t>Vantaa</a:t>
            </a:r>
            <a:r>
              <a:rPr lang="cs-CZ" b="1" dirty="0"/>
              <a:t> je podíl dětí s OMJ cca 26%.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Finské školství klade důraz na individuální přístup ke každému dítěti, ne na výkon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V každém okrese bývá koordinátor podporující školy ve výuce finštiny pro děti s OMJ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Podpora rodného jazyka -  rodiče nemají na dítě mluvit finsky, ale v jeho rodném jazyce (všechny jazyky si jsou rovny)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Děti mohou nastoupit do první třídy i bez znalosti finštiny – město zajištuje výuku finštiny do 16 let věku dítěte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u="sng" dirty="0"/>
              <a:t>Společné znaky pro předškolní výchovu ve Finsku:</a:t>
            </a:r>
          </a:p>
          <a:p>
            <a:pPr marL="0" indent="0">
              <a:buNone/>
            </a:pPr>
            <a:endParaRPr lang="cs-CZ" b="1" u="sng" dirty="0"/>
          </a:p>
          <a:p>
            <a:pPr lvl="2" indent="-342900">
              <a:buFont typeface="Wingdings" panose="05000000000000000000" pitchFamily="2" charset="2"/>
              <a:buChar char="§"/>
            </a:pPr>
            <a:r>
              <a:rPr lang="cs-CZ" b="1" dirty="0"/>
              <a:t>většina MŠ je státních, jen malé procento škol je soukromých</a:t>
            </a:r>
          </a:p>
          <a:p>
            <a:pPr lvl="2" indent="-342900">
              <a:buFont typeface="Wingdings" panose="05000000000000000000" pitchFamily="2" charset="2"/>
              <a:buChar char="§"/>
            </a:pPr>
            <a:r>
              <a:rPr lang="cs-CZ" b="1" dirty="0"/>
              <a:t>předškolní výuka nemá předem dané cíle vzdělávání, neprobíhá diagnostika dítěte, pouze jeho sebehodnocení</a:t>
            </a:r>
          </a:p>
          <a:p>
            <a:pPr lvl="2" indent="-342900">
              <a:buFont typeface="Wingdings" panose="05000000000000000000" pitchFamily="2" charset="2"/>
              <a:buChar char="§"/>
            </a:pPr>
            <a:r>
              <a:rPr lang="cs-CZ" b="1" dirty="0"/>
              <a:t>předškolní výuka je zajištěna pro děti od 9 měsíců do 7 let věku</a:t>
            </a:r>
          </a:p>
          <a:p>
            <a:pPr lvl="2" indent="-342900">
              <a:buFont typeface="Wingdings" panose="05000000000000000000" pitchFamily="2" charset="2"/>
              <a:buChar char="§"/>
            </a:pPr>
            <a:r>
              <a:rPr lang="cs-CZ" b="1" dirty="0"/>
              <a:t>předškolní vzdělávání je nepovinné a placené dle ekonomické situace rodiny (vypočítává se podle výše platu), pouze poslední rok v MŠ je povinný a zdarma (ale pouze dopolední výuka 4 hodiny denně, nad rámec si hradí rodiče sami) </a:t>
            </a:r>
          </a:p>
          <a:p>
            <a:pPr lvl="2" indent="-342900">
              <a:buFont typeface="Wingdings" panose="05000000000000000000" pitchFamily="2" charset="2"/>
              <a:buChar char="§"/>
            </a:pPr>
            <a:r>
              <a:rPr lang="cs-CZ" b="1" dirty="0"/>
              <a:t>město je povinno zajistit místo v MŠ do 4 měsíců od podání žádosti </a:t>
            </a:r>
          </a:p>
          <a:p>
            <a:pPr lvl="2" indent="-342900">
              <a:buFont typeface="Wingdings" panose="05000000000000000000" pitchFamily="2" charset="2"/>
              <a:buChar char="§"/>
            </a:pPr>
            <a:r>
              <a:rPr lang="cs-CZ" sz="2000" b="1" dirty="0"/>
              <a:t>inkluze pro všechny děti, vysoké procento cizích kultur</a:t>
            </a:r>
          </a:p>
          <a:p>
            <a:pPr lvl="2" indent="-342900">
              <a:buFont typeface="Wingdings" panose="05000000000000000000" pitchFamily="2" charset="2"/>
              <a:buChar char="§"/>
            </a:pPr>
            <a:r>
              <a:rPr lang="cs-CZ" b="1" dirty="0"/>
              <a:t>děti bez znalosti finštiny mají v předškolním roce 4 hodin výuky jazyka navíc</a:t>
            </a:r>
          </a:p>
          <a:p>
            <a:pPr lvl="2" indent="-342900">
              <a:buFont typeface="Wingdings" panose="05000000000000000000" pitchFamily="2" charset="2"/>
              <a:buChar char="§"/>
            </a:pPr>
            <a:r>
              <a:rPr lang="cs-CZ" b="1" dirty="0"/>
              <a:t>IVP pro děti s OMJ tvořen s pomocí rodičů za přítomnosti tlumočníka – povinný dotazník jazykového vývoje dítěte</a:t>
            </a:r>
          </a:p>
          <a:p>
            <a:pPr lvl="2" indent="-342900">
              <a:buFont typeface="Wingdings" panose="05000000000000000000" pitchFamily="2" charset="2"/>
              <a:buChar char="§"/>
            </a:pPr>
            <a:r>
              <a:rPr lang="cs-CZ" b="1" dirty="0"/>
              <a:t>max. 21 dětí ve třídě – 1 pedagogický pracovník + 2 asistenti, výuka probíhá v malých skupinkách dle individuálních potřeb dětí</a:t>
            </a:r>
          </a:p>
          <a:p>
            <a:pPr lvl="2" indent="-342900">
              <a:buFont typeface="Wingdings" panose="05000000000000000000" pitchFamily="2" charset="2"/>
              <a:buChar char="§"/>
            </a:pPr>
            <a:r>
              <a:rPr lang="cs-CZ" b="1" dirty="0"/>
              <a:t>Je kladen důraz na kvalitní vzdělávání pedagogů</a:t>
            </a:r>
          </a:p>
          <a:p>
            <a:pPr lvl="1"/>
            <a:endParaRPr lang="cs-CZ" dirty="0"/>
          </a:p>
        </p:txBody>
      </p:sp>
      <p:sp>
        <p:nvSpPr>
          <p:cNvPr id="6" name="Rámeček 5"/>
          <p:cNvSpPr/>
          <p:nvPr/>
        </p:nvSpPr>
        <p:spPr>
          <a:xfrm>
            <a:off x="568411" y="6376086"/>
            <a:ext cx="45719" cy="4571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12" name="Přímá spojnice 11"/>
          <p:cNvCxnSpPr/>
          <p:nvPr/>
        </p:nvCxnSpPr>
        <p:spPr>
          <a:xfrm flipH="1">
            <a:off x="602700" y="0"/>
            <a:ext cx="22859" cy="6858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0" y="6398945"/>
            <a:ext cx="12192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003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Přímá spojnice 1"/>
          <p:cNvCxnSpPr/>
          <p:nvPr/>
        </p:nvCxnSpPr>
        <p:spPr>
          <a:xfrm flipH="1">
            <a:off x="602700" y="0"/>
            <a:ext cx="22859" cy="6858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2"/>
          <p:cNvCxnSpPr/>
          <p:nvPr/>
        </p:nvCxnSpPr>
        <p:spPr>
          <a:xfrm>
            <a:off x="0" y="6398945"/>
            <a:ext cx="12192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625559" y="106318"/>
            <a:ext cx="8896393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i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Mateřská škola   PALLASTUNTURIN  PÄIVÄKOTI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 MŠ jsou 4 třídy, které jsou v provozu od 6.00 do 19.00 hod. Každou třídu navštěvuje 21 dětí, pracuje zde 1 pedagogický pracovník a 2 asistenti. V současnosti je v MŠ 15% dětí s OMJ (somálština, estonština, kurdština, angličtina, arabština, ruština, srbština, chorvatština..) . Do školy pravidelně dochází speciální pedagog, a pokud je potřeba také tlumočník.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Škola je velice útulně, ale jednoduše zařízena. Materiální vybavení školy je velmi dobré. Třídy jsou menší, k výuce se využívají všechny prostory MŠ. Škola je propojena se ZŠ, ze které odebírá obědy. Před školou je veliké hřiště, v těsné blízkosti se nachází les, který děti během výuky často využívají.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Vzdělávání dětí s OMJ: děti se učí finštinu během všech činností v průběhu dne; učitelka využívá výraznou mimiku a gesta; základen je práce s piktogramy – neustálá vizualizace mluveného slova; stále se opakují stejné výrazy; rytmizace; členění dětí do menších skupin; každé dítě má vypracovaný individuální plán; je kladen důraz na skupinové a prožitkové učení; sebehodnocení2x ročně; pokud dítě potřebuje (SVP) je k němu přijat další AP - externista.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Zajímavosti: častý pobyt venku; piktogramy vytvářeny také dle individuálních potřeb dítěte; důraz na spolupráci s rodiči –      tlumočník; grafické manuály seznamující rodiče s průběhem a režimem dne v MŠ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i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Vše se hodnotí pouze kladně – nic není špatně. Dítě se učí pracovat s chybou. K výsledku je dítě nasměrováno, ne dovedeno. Vzdělání je založeno na hodnotách, ne na výsledcích.</a:t>
            </a:r>
          </a:p>
          <a:p>
            <a:endParaRPr lang="cs-CZ" b="1" i="1" u="sng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0083" y="1141107"/>
            <a:ext cx="2253786" cy="454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94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Přímá spojnice 1"/>
          <p:cNvCxnSpPr/>
          <p:nvPr/>
        </p:nvCxnSpPr>
        <p:spPr>
          <a:xfrm flipH="1">
            <a:off x="602700" y="0"/>
            <a:ext cx="22859" cy="6858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2"/>
          <p:cNvCxnSpPr/>
          <p:nvPr/>
        </p:nvCxnSpPr>
        <p:spPr>
          <a:xfrm>
            <a:off x="0" y="6398945"/>
            <a:ext cx="12192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20" y="256082"/>
            <a:ext cx="3726992" cy="235610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0460" y="3108960"/>
            <a:ext cx="2561418" cy="304190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108960"/>
            <a:ext cx="2574717" cy="30419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17" y="3108960"/>
            <a:ext cx="1783308" cy="304190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820" y="3108960"/>
            <a:ext cx="2043847" cy="304190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5990314" y="-443158"/>
            <a:ext cx="2387885" cy="378636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8058" y="256083"/>
            <a:ext cx="2133820" cy="239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92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Přímá spojnice 1"/>
          <p:cNvCxnSpPr/>
          <p:nvPr/>
        </p:nvCxnSpPr>
        <p:spPr>
          <a:xfrm flipH="1">
            <a:off x="602700" y="0"/>
            <a:ext cx="22859" cy="6858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3"/>
          <p:cNvCxnSpPr/>
          <p:nvPr/>
        </p:nvCxnSpPr>
        <p:spPr>
          <a:xfrm>
            <a:off x="0" y="6398945"/>
            <a:ext cx="12192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 flipH="1">
            <a:off x="625557" y="318254"/>
            <a:ext cx="4848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i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Mateřská škola   PÄHKINÄNSÄRKIJÄN  PÄIVÄKOTI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355" y="1188078"/>
            <a:ext cx="2504923" cy="446901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BA39AE45-DC05-4E65-8358-BC7BEAB28E2C}"/>
              </a:ext>
            </a:extLst>
          </p:cNvPr>
          <p:cNvSpPr/>
          <p:nvPr/>
        </p:nvSpPr>
        <p:spPr>
          <a:xfrm>
            <a:off x="602700" y="750618"/>
            <a:ext cx="8522217" cy="7741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6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Mateřská škola </a:t>
            </a:r>
            <a:r>
              <a:rPr lang="cs-CZ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Pähkinänsärkijän</a:t>
            </a:r>
            <a:r>
              <a:rPr lang="cs-CZ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päiväkoti</a:t>
            </a:r>
            <a:r>
              <a:rPr lang="cs-CZ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se nachází v městě </a:t>
            </a:r>
            <a:r>
              <a:rPr lang="cs-CZ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Vantaa</a:t>
            </a:r>
            <a:r>
              <a:rPr lang="cs-CZ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– předměstí Helsinek. Umístění školy je blízkostí lesa. Mateřská škola má šest tříd. </a:t>
            </a: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Věkové zastoupení dětí bylo od 2–6 let. </a:t>
            </a:r>
            <a:r>
              <a:rPr lang="cs-CZ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Ve škole je také integrovaná speciální skupina. </a:t>
            </a: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Celkové procento dětí s OMJ se pohybuje kolem 66 –70 % </a:t>
            </a:r>
            <a:r>
              <a:rPr lang="cs-CZ" b="1" i="1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somálština, estonština, kurdština, angličtina, arabština, ruština, srbština, chorvatština..)</a:t>
            </a: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 Na třídě pracuje zpravidla 1 pedagog, 2 asistenti. V případě potřeby je tam další pomocná síla + 1 speciální pedagog pro děti s podpůrnými potřebami - OMJ</a:t>
            </a:r>
            <a:r>
              <a:rPr lang="cs-CZ" b="1" dirty="0">
                <a:solidFill>
                  <a:srgbClr val="1F38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b="1" dirty="0"/>
              <a:t>Provoz MŠ je přizpůsoben pracovní době rodičů.  MŠ se otevírá od 6:00 – 18:00 hod. Děti s OMJ mají 1 hodinu finštiny denně. Celková atmosféra ve škole byla velice pozitivní, vstřícný přístup všech pedagogů a zaměstnanců školy. Třídy jsou jednoduše zařízený.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Celkový systém vzdělávání je detailně propracovaný. Pro pedagogy je zpracovaná metodika, jak pracovat s dětmi s OMJ. Velký důraz  je kladen na spolupráci s rodiči. Hodnocení děti dělají pedagogové společně s rodiči. Pro rodiče děti s OMJ jsou zajišťované kurzy, pro děti s OMJ ještě přídavná studium.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Nejčastějšími problémy:  nedostatek kvalifikovaného personálů. Inkluze a práce s dětmi s OMJ nepovažuji za problém.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u="sng" dirty="0"/>
              <a:t>Zajímavostí</a:t>
            </a:r>
            <a:r>
              <a:rPr lang="cs-CZ" b="1" dirty="0"/>
              <a:t>: práce s piktogramy, zpracovaná dokumentace pro práci s dětmi s OMJ. Většina rodičů nemluví finsky. Pro snazší komunikaci a orientaci se v režimu MŠ mají pro rodiče děti s OMJ připravené šanony v formě různých piktogramů. První setkání s rodiči je s tlumočníkem. </a:t>
            </a:r>
          </a:p>
          <a:p>
            <a:pPr algn="just"/>
            <a:r>
              <a:rPr lang="cs-CZ" b="1" dirty="0"/>
              <a:t> </a:t>
            </a:r>
            <a:endParaRPr lang="cs-CZ" b="1" dirty="0">
              <a:solidFill>
                <a:prstClr val="black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>
              <a:lnSpc>
                <a:spcPct val="106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86253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Přímá spojnice 1"/>
          <p:cNvCxnSpPr/>
          <p:nvPr/>
        </p:nvCxnSpPr>
        <p:spPr>
          <a:xfrm flipH="1">
            <a:off x="602700" y="0"/>
            <a:ext cx="22859" cy="6858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2"/>
          <p:cNvCxnSpPr/>
          <p:nvPr/>
        </p:nvCxnSpPr>
        <p:spPr>
          <a:xfrm>
            <a:off x="0" y="6398945"/>
            <a:ext cx="12192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2" y="300037"/>
            <a:ext cx="3540043" cy="22558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787" y="298636"/>
            <a:ext cx="3105712" cy="225727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5381" y="298636"/>
            <a:ext cx="3252307" cy="225727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862" y="2896980"/>
            <a:ext cx="2473746" cy="316089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1990" y="2913549"/>
            <a:ext cx="2926604" cy="314432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0477" y="2913549"/>
            <a:ext cx="2184084" cy="314432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6444" y="2935762"/>
            <a:ext cx="1900419" cy="312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7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Přímá spojnice 1"/>
          <p:cNvCxnSpPr/>
          <p:nvPr/>
        </p:nvCxnSpPr>
        <p:spPr>
          <a:xfrm flipH="1">
            <a:off x="602700" y="0"/>
            <a:ext cx="22859" cy="6858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2"/>
          <p:cNvCxnSpPr/>
          <p:nvPr/>
        </p:nvCxnSpPr>
        <p:spPr>
          <a:xfrm>
            <a:off x="0" y="6398945"/>
            <a:ext cx="12192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/>
          <p:cNvSpPr/>
          <p:nvPr/>
        </p:nvSpPr>
        <p:spPr>
          <a:xfrm>
            <a:off x="829056" y="963168"/>
            <a:ext cx="921715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800" b="1" u="sng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Přínos a inspirace pro naši praxi</a:t>
            </a:r>
          </a:p>
          <a:p>
            <a:endParaRPr lang="cs-CZ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Zavedení práce s piktogramy - vizuální podpora dětí s OMJ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Intenzivní spolupráce s rodiči dětí s OMJ – vizuální podpora komunikace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Dělení třídy na menší skupiny s důrazem na individuální přístup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Skupinová práce s důrazem na jazykové dovednosti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Využívání všech dostupných prostor v MŠ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Větší důraz na samostatnost dětí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Sebehodnocení dětí – uvědomění si svých silných a slabých stránek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Pouze pozitivní hodnocení dítěte, umění aktivního naslouchání</a:t>
            </a:r>
          </a:p>
        </p:txBody>
      </p:sp>
    </p:spTree>
    <p:extLst>
      <p:ext uri="{BB962C8B-B14F-4D97-AF65-F5344CB8AC3E}">
        <p14:creationId xmlns:p14="http://schemas.microsoft.com/office/powerpoint/2010/main" val="3747148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94C34F6-9313-4AEA-8E34-2635C425F64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" t="16213" b="17057"/>
          <a:stretch/>
        </p:blipFill>
        <p:spPr bwMode="auto">
          <a:xfrm>
            <a:off x="1507067" y="443059"/>
            <a:ext cx="2584166" cy="575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D6CA7B2-C3D3-463D-A2BC-B0382CB6137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10619" y="443060"/>
            <a:ext cx="794326" cy="575035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841248" y="1984171"/>
            <a:ext cx="621792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>
                <a:solidFill>
                  <a:srgbClr val="00206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DĚKUJEME ZA POZORNOST</a:t>
            </a:r>
          </a:p>
          <a:p>
            <a:endParaRPr lang="cs-CZ" sz="4000" b="1" dirty="0">
              <a:solidFill>
                <a:srgbClr val="002060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r>
              <a:rPr lang="cs-CZ" sz="4000" b="1" dirty="0">
                <a:solidFill>
                  <a:srgbClr val="00206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KIITOS  HUOMIOSTASI</a:t>
            </a:r>
            <a:br>
              <a:rPr lang="cs-CZ" b="1" dirty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cxnSp>
        <p:nvCxnSpPr>
          <p:cNvPr id="10" name="Přímá spojnice 9"/>
          <p:cNvCxnSpPr/>
          <p:nvPr/>
        </p:nvCxnSpPr>
        <p:spPr>
          <a:xfrm flipH="1">
            <a:off x="602700" y="0"/>
            <a:ext cx="22859" cy="6858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0" y="6398945"/>
            <a:ext cx="12192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6794" y="3216878"/>
            <a:ext cx="40481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5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Metropole</Template>
  <TotalTime>2045</TotalTime>
  <Words>329</Words>
  <Application>Microsoft Office PowerPoint</Application>
  <PresentationFormat>Širokoúhlá obrazovka</PresentationFormat>
  <Paragraphs>57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Office Theme</vt:lpstr>
      <vt:lpstr>   Registrační číslo projektu: CZ.07.4.68/0.0/0.0/19_071/0001922     STÁŽ FINSKO – VANTAA  2.10 - 5.10. 2022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Kubíčková</dc:creator>
  <cp:lastModifiedBy>Daniela</cp:lastModifiedBy>
  <cp:revision>81</cp:revision>
  <dcterms:created xsi:type="dcterms:W3CDTF">2022-01-30T12:02:24Z</dcterms:created>
  <dcterms:modified xsi:type="dcterms:W3CDTF">2023-07-18T17:14:43Z</dcterms:modified>
</cp:coreProperties>
</file>